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5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0BEF64A7-0399-45F6-A27B-FAB0E1FB756D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96CE93FB-6923-4638-B547-B65833EF029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739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F64A7-0399-45F6-A27B-FAB0E1FB756D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E93FB-6923-4638-B547-B65833EF02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3339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F64A7-0399-45F6-A27B-FAB0E1FB756D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E93FB-6923-4638-B547-B65833EF029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36232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F64A7-0399-45F6-A27B-FAB0E1FB756D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E93FB-6923-4638-B547-B65833EF029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96509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F64A7-0399-45F6-A27B-FAB0E1FB756D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E93FB-6923-4638-B547-B65833EF02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08834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F64A7-0399-45F6-A27B-FAB0E1FB756D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E93FB-6923-4638-B547-B65833EF0291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76757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F64A7-0399-45F6-A27B-FAB0E1FB756D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E93FB-6923-4638-B547-B65833EF029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00372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F64A7-0399-45F6-A27B-FAB0E1FB756D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E93FB-6923-4638-B547-B65833EF0291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45084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F64A7-0399-45F6-A27B-FAB0E1FB756D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E93FB-6923-4638-B547-B65833EF0291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4195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F64A7-0399-45F6-A27B-FAB0E1FB756D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E93FB-6923-4638-B547-B65833EF02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7915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F64A7-0399-45F6-A27B-FAB0E1FB756D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E93FB-6923-4638-B547-B65833EF0291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6784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F64A7-0399-45F6-A27B-FAB0E1FB756D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E93FB-6923-4638-B547-B65833EF02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3715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F64A7-0399-45F6-A27B-FAB0E1FB756D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E93FB-6923-4638-B547-B65833EF0291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7434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F64A7-0399-45F6-A27B-FAB0E1FB756D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E93FB-6923-4638-B547-B65833EF0291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251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F64A7-0399-45F6-A27B-FAB0E1FB756D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E93FB-6923-4638-B547-B65833EF02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054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F64A7-0399-45F6-A27B-FAB0E1FB756D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E93FB-6923-4638-B547-B65833EF0291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6758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F64A7-0399-45F6-A27B-FAB0E1FB756D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E93FB-6923-4638-B547-B65833EF02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9605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BEF64A7-0399-45F6-A27B-FAB0E1FB756D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6CE93FB-6923-4638-B547-B65833EF02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459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6" r:id="rId1"/>
    <p:sldLayoutId id="2147483857" r:id="rId2"/>
    <p:sldLayoutId id="2147483858" r:id="rId3"/>
    <p:sldLayoutId id="2147483859" r:id="rId4"/>
    <p:sldLayoutId id="2147483860" r:id="rId5"/>
    <p:sldLayoutId id="2147483861" r:id="rId6"/>
    <p:sldLayoutId id="2147483862" r:id="rId7"/>
    <p:sldLayoutId id="2147483863" r:id="rId8"/>
    <p:sldLayoutId id="2147483864" r:id="rId9"/>
    <p:sldLayoutId id="2147483865" r:id="rId10"/>
    <p:sldLayoutId id="2147483866" r:id="rId11"/>
    <p:sldLayoutId id="2147483867" r:id="rId12"/>
    <p:sldLayoutId id="2147483868" r:id="rId13"/>
    <p:sldLayoutId id="2147483869" r:id="rId14"/>
    <p:sldLayoutId id="2147483870" r:id="rId15"/>
    <p:sldLayoutId id="2147483871" r:id="rId16"/>
    <p:sldLayoutId id="2147483872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46989" y="2812827"/>
            <a:ext cx="6815669" cy="151553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Активное слушание как инструмент снижения уровня агрессии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812739" y="5098104"/>
            <a:ext cx="2201506" cy="1759896"/>
          </a:xfrm>
        </p:spPr>
        <p:txBody>
          <a:bodyPr>
            <a:normAutofit fontScale="62500" lnSpcReduction="20000"/>
          </a:bodyPr>
          <a:lstStyle/>
          <a:p>
            <a:pPr algn="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 педагог-психолог  МАОУ</a:t>
            </a:r>
          </a:p>
          <a:p>
            <a:pPr algn="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МО Динской район СОШ № 5</a:t>
            </a:r>
          </a:p>
          <a:p>
            <a:pPr algn="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имени А.П.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Компанийца</a:t>
            </a: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Наурузбаева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Асель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Жумагалиевна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02921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38000">
              <a:schemeClr val="accent2">
                <a:lumMod val="40000"/>
                <a:lumOff val="6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954836"/>
            <a:ext cx="9601196" cy="1303867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Активное слушание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99867" y="2502341"/>
            <a:ext cx="6128981" cy="3318936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Виды вопросов:</a:t>
            </a:r>
          </a:p>
          <a:p>
            <a:r>
              <a:rPr lang="ru-RU" dirty="0"/>
              <a:t>- закрытые вопросы («Как вас зовут?» «Сколько вам лет?»)</a:t>
            </a:r>
          </a:p>
          <a:p>
            <a:r>
              <a:rPr lang="ru-RU" dirty="0"/>
              <a:t>- открытые вопросы («Почему вы решили обратиться ко мне?» «Как вы думаете зачем вам это </a:t>
            </a:r>
            <a:r>
              <a:rPr lang="ru-RU" dirty="0" smtClean="0"/>
              <a:t>нужно?»)</a:t>
            </a:r>
            <a:endParaRPr lang="ru-RU" dirty="0"/>
          </a:p>
          <a:p>
            <a:r>
              <a:rPr lang="ru-RU" dirty="0"/>
              <a:t>- альтернативные вопросы («Вам больше беспокоит ваши отношения с ребенком или его успеваемость в школе?», «Что лучше психологическое благополучие вашего ребенка либо его  успеваемость на отлично?»)</a:t>
            </a:r>
          </a:p>
          <a:p>
            <a:r>
              <a:rPr lang="ru-RU" dirty="0"/>
              <a:t> В начале не задают закрытые вопросы т.к. это не способствует продолжению разговора.</a:t>
            </a:r>
          </a:p>
          <a:p>
            <a:endParaRPr lang="ru-RU" dirty="0"/>
          </a:p>
        </p:txBody>
      </p:sp>
      <p:pic>
        <p:nvPicPr>
          <p:cNvPr id="1026" name="Picture 2" descr="Активное слушание в продажах что это такое и как это использовать? | Открой  свой детский клуб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8848" y="2677361"/>
            <a:ext cx="3425589" cy="2968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33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51000">
              <a:schemeClr val="accent2">
                <a:lumMod val="40000"/>
                <a:lumOff val="6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1186848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Вербализация</a:t>
            </a:r>
            <a:r>
              <a:rPr lang="ru-RU" dirty="0"/>
              <a:t> (пересказ за собеседником)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6912" y="2552129"/>
            <a:ext cx="7097972" cy="3453392"/>
          </a:xfrm>
        </p:spPr>
        <p:txBody>
          <a:bodyPr>
            <a:normAutofit fontScale="85000" lnSpcReduction="20000"/>
          </a:bodyPr>
          <a:lstStyle/>
          <a:p>
            <a:r>
              <a:rPr lang="ru-RU" u="sng" dirty="0"/>
              <a:t>1-го порядка</a:t>
            </a:r>
            <a:r>
              <a:rPr lang="ru-RU" dirty="0"/>
              <a:t>: повторение из нескольких слов сказанным вашим собеседником в нейтральной или вопросительной форме.</a:t>
            </a:r>
          </a:p>
          <a:p>
            <a:r>
              <a:rPr lang="ru-RU" u="sng" dirty="0"/>
              <a:t>2-го порядка</a:t>
            </a:r>
            <a:r>
              <a:rPr lang="ru-RU" dirty="0"/>
              <a:t>: </a:t>
            </a:r>
            <a:r>
              <a:rPr lang="ru-RU" dirty="0" err="1"/>
              <a:t>резюмирование</a:t>
            </a:r>
            <a:r>
              <a:rPr lang="ru-RU" dirty="0"/>
              <a:t> сказанного вашим собеседником («Правильно ли я вас понимаю …..»)</a:t>
            </a:r>
          </a:p>
          <a:p>
            <a:r>
              <a:rPr lang="ru-RU" u="sng" dirty="0"/>
              <a:t>3-го порядка</a:t>
            </a:r>
            <a:r>
              <a:rPr lang="ru-RU" dirty="0"/>
              <a:t>: </a:t>
            </a:r>
            <a:r>
              <a:rPr lang="ru-RU" dirty="0" err="1"/>
              <a:t>резюмирование</a:t>
            </a:r>
            <a:r>
              <a:rPr lang="ru-RU" dirty="0"/>
              <a:t>+ предположение относительно чувств собеседника (« Правильно ли я вас понимаю, что когда ваш ребенок не успевает сделать уроки вы  расстраиваетесь, злитесь») . Цель использования вербализации 3-го порядка уточнение информации, а не интерпретация. Вербализацию 3-го порядка использовать очень осторожно.</a:t>
            </a:r>
          </a:p>
          <a:p>
            <a:endParaRPr lang="ru-RU" dirty="0"/>
          </a:p>
        </p:txBody>
      </p:sp>
      <p:pic>
        <p:nvPicPr>
          <p:cNvPr id="2050" name="Picture 2" descr="Техники вербализации эмоций и чувст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1361" y="2552129"/>
            <a:ext cx="3002507" cy="294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899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47000">
              <a:schemeClr val="accent2">
                <a:lumMod val="40000"/>
                <a:lumOff val="6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1036723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Обратная связь</a:t>
            </a:r>
            <a:r>
              <a:rPr lang="ru-RU" dirty="0"/>
              <a:t> (сообщение клиенту недостающей информации о нем самом)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2" y="2597875"/>
            <a:ext cx="6006150" cy="3318936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- поведенческая (описание поведения, внешнего вида, нет оценок и интерпретаций)</a:t>
            </a:r>
          </a:p>
          <a:p>
            <a:r>
              <a:rPr lang="ru-RU" dirty="0"/>
              <a:t>- эмоциональная (делимся своими переживаниями на действия собеседника в ситуации «здесь и сейчас» «Ваше поведение вызывает такие-то чувства…»)</a:t>
            </a:r>
          </a:p>
          <a:p>
            <a:r>
              <a:rPr lang="ru-RU" dirty="0"/>
              <a:t> - когнитивная ( субъективный способ обратной связи, мы говорим клиенту, что мы думаем о нем относительно видимых событий)</a:t>
            </a:r>
          </a:p>
          <a:p>
            <a:r>
              <a:rPr lang="ru-RU" dirty="0"/>
              <a:t>В обратной связи должно быть минимум ваших собственных смыслов и догадок. 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8722" y="2597875"/>
            <a:ext cx="3717876" cy="3318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424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49000">
              <a:schemeClr val="accent2">
                <a:lumMod val="40000"/>
                <a:lumOff val="6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1064019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 При агрессивно настроенном собеседнике мы должны учитывать, что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4583" y="2593075"/>
            <a:ext cx="6715835" cy="3589361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- агрессия направлена не нас</a:t>
            </a:r>
          </a:p>
          <a:p>
            <a:r>
              <a:rPr lang="ru-RU" dirty="0"/>
              <a:t>- не избегаем агрессии, не боимся человека</a:t>
            </a:r>
          </a:p>
          <a:p>
            <a:r>
              <a:rPr lang="ru-RU" dirty="0"/>
              <a:t>- </a:t>
            </a:r>
            <a:r>
              <a:rPr lang="ru-RU" dirty="0" err="1"/>
              <a:t>вербализуем</a:t>
            </a:r>
            <a:r>
              <a:rPr lang="ru-RU" dirty="0"/>
              <a:t> свои чувства и чувства собеседника</a:t>
            </a:r>
          </a:p>
          <a:p>
            <a:r>
              <a:rPr lang="ru-RU" dirty="0"/>
              <a:t> - проясняем его поведение, чувства, понять что с ним происходит</a:t>
            </a:r>
          </a:p>
          <a:p>
            <a:r>
              <a:rPr lang="ru-RU" dirty="0"/>
              <a:t>- не нападаем, не защищаемся</a:t>
            </a:r>
          </a:p>
          <a:p>
            <a:r>
              <a:rPr lang="ru-RU" dirty="0"/>
              <a:t>- проявляем искренний интерес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234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Мальчик и Тьма&amp;quot; Сергея Лукьяненко. Книга, которую я рекомендую прочитать -  online present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9625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59</TotalTime>
  <Words>328</Words>
  <Application>Microsoft Office PowerPoint</Application>
  <PresentationFormat>Широкоэкранный</PresentationFormat>
  <Paragraphs>28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Garamond</vt:lpstr>
      <vt:lpstr>Натуральные материалы</vt:lpstr>
      <vt:lpstr>Активное слушание как инструмент снижения уровня агрессии </vt:lpstr>
      <vt:lpstr>Активное слушание</vt:lpstr>
      <vt:lpstr>Вербализация (пересказ за собеседником) </vt:lpstr>
      <vt:lpstr>Обратная связь (сообщение клиенту недостающей информации о нем самом) </vt:lpstr>
      <vt:lpstr> При агрессивно настроенном собеседнике мы должны учитывать, что 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Активное слушание как инструмент снижения уровня агрессии </dc:title>
  <dc:creator>Пользователь</dc:creator>
  <cp:lastModifiedBy>Пользователь</cp:lastModifiedBy>
  <cp:revision>7</cp:revision>
  <dcterms:created xsi:type="dcterms:W3CDTF">2022-01-19T11:37:30Z</dcterms:created>
  <dcterms:modified xsi:type="dcterms:W3CDTF">2022-01-20T14:02:16Z</dcterms:modified>
</cp:coreProperties>
</file>